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handoutMasterIdLst>
    <p:handoutMasterId r:id="rId27"/>
  </p:handoutMasterIdLst>
  <p:sldIdLst>
    <p:sldId id="282" r:id="rId2"/>
    <p:sldId id="261" r:id="rId3"/>
    <p:sldId id="292" r:id="rId4"/>
    <p:sldId id="293" r:id="rId5"/>
    <p:sldId id="295" r:id="rId6"/>
    <p:sldId id="296" r:id="rId7"/>
    <p:sldId id="299" r:id="rId8"/>
    <p:sldId id="301" r:id="rId9"/>
    <p:sldId id="303" r:id="rId10"/>
    <p:sldId id="304" r:id="rId11"/>
    <p:sldId id="305" r:id="rId12"/>
    <p:sldId id="294" r:id="rId13"/>
    <p:sldId id="258" r:id="rId14"/>
    <p:sldId id="280" r:id="rId15"/>
    <p:sldId id="263" r:id="rId16"/>
    <p:sldId id="285" r:id="rId17"/>
    <p:sldId id="286" r:id="rId18"/>
    <p:sldId id="297" r:id="rId19"/>
    <p:sldId id="298" r:id="rId20"/>
    <p:sldId id="288" r:id="rId21"/>
    <p:sldId id="289" r:id="rId22"/>
    <p:sldId id="277" r:id="rId23"/>
    <p:sldId id="275" r:id="rId24"/>
    <p:sldId id="272" r:id="rId2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54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616"/>
          </a:xfrm>
          <a:prstGeom prst="rect">
            <a:avLst/>
          </a:prstGeom>
        </p:spPr>
        <p:txBody>
          <a:bodyPr vert="horz" lIns="92771" tIns="46386" rIns="92771" bIns="463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616"/>
          </a:xfrm>
          <a:prstGeom prst="rect">
            <a:avLst/>
          </a:prstGeom>
        </p:spPr>
        <p:txBody>
          <a:bodyPr vert="horz" lIns="92771" tIns="46386" rIns="92771" bIns="46386" rtlCol="0"/>
          <a:lstStyle>
            <a:lvl1pPr algn="r">
              <a:defRPr sz="1200"/>
            </a:lvl1pPr>
          </a:lstStyle>
          <a:p>
            <a:fld id="{A9F2C6E8-1ECB-45CE-BBE4-43BEFB624EB4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1885"/>
            <a:ext cx="3043343" cy="465616"/>
          </a:xfrm>
          <a:prstGeom prst="rect">
            <a:avLst/>
          </a:prstGeom>
        </p:spPr>
        <p:txBody>
          <a:bodyPr vert="horz" lIns="92771" tIns="46386" rIns="92771" bIns="463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1885"/>
            <a:ext cx="3043343" cy="465616"/>
          </a:xfrm>
          <a:prstGeom prst="rect">
            <a:avLst/>
          </a:prstGeom>
        </p:spPr>
        <p:txBody>
          <a:bodyPr vert="horz" lIns="92771" tIns="46386" rIns="92771" bIns="46386" rtlCol="0" anchor="b"/>
          <a:lstStyle>
            <a:lvl1pPr algn="r">
              <a:defRPr sz="1200"/>
            </a:lvl1pPr>
          </a:lstStyle>
          <a:p>
            <a:fld id="{6F7F5108-FC3B-4D87-B9CF-61759ACD82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99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616"/>
          </a:xfrm>
          <a:prstGeom prst="rect">
            <a:avLst/>
          </a:prstGeom>
        </p:spPr>
        <p:txBody>
          <a:bodyPr vert="horz" lIns="92771" tIns="46386" rIns="92771" bIns="463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616"/>
          </a:xfrm>
          <a:prstGeom prst="rect">
            <a:avLst/>
          </a:prstGeom>
        </p:spPr>
        <p:txBody>
          <a:bodyPr vert="horz" lIns="92771" tIns="46386" rIns="92771" bIns="46386" rtlCol="0"/>
          <a:lstStyle>
            <a:lvl1pPr algn="r">
              <a:defRPr sz="1200"/>
            </a:lvl1pPr>
          </a:lstStyle>
          <a:p>
            <a:fld id="{5E2636FA-DE51-46BF-9EEE-34CB53895F80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6913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71" tIns="46386" rIns="92771" bIns="463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2544"/>
            <a:ext cx="5618480" cy="4188935"/>
          </a:xfrm>
          <a:prstGeom prst="rect">
            <a:avLst/>
          </a:prstGeom>
        </p:spPr>
        <p:txBody>
          <a:bodyPr vert="horz" lIns="92771" tIns="46386" rIns="92771" bIns="463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1885"/>
            <a:ext cx="3043343" cy="465616"/>
          </a:xfrm>
          <a:prstGeom prst="rect">
            <a:avLst/>
          </a:prstGeom>
        </p:spPr>
        <p:txBody>
          <a:bodyPr vert="horz" lIns="92771" tIns="46386" rIns="92771" bIns="463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1885"/>
            <a:ext cx="3043343" cy="465616"/>
          </a:xfrm>
          <a:prstGeom prst="rect">
            <a:avLst/>
          </a:prstGeom>
        </p:spPr>
        <p:txBody>
          <a:bodyPr vert="horz" lIns="92771" tIns="46386" rIns="92771" bIns="46386" rtlCol="0" anchor="b"/>
          <a:lstStyle>
            <a:lvl1pPr algn="r">
              <a:defRPr sz="1200"/>
            </a:lvl1pPr>
          </a:lstStyle>
          <a:p>
            <a:fld id="{3EF95369-BE41-4A91-B07B-FE3ECBBA4B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254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95369-BE41-4A91-B07B-FE3ECBBA4B1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449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95369-BE41-4A91-B07B-FE3ECBBA4B1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617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B4AE-660C-46D1-9EDC-43AEB1657ADE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t>9/18/2018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64E2-8CB7-46CB-B0AC-A0BFDCDC6E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591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23DA-07E4-40A9-AB11-F20016D13A23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t>9/18/2018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64E2-8CB7-46CB-B0AC-A0BFDCDC6E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034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16CA-FA38-4662-A7A7-5EE93D66B4E6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t>9/18/2018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64E2-8CB7-46CB-B0AC-A0BFDCDC6E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703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A923-91F7-4580-B380-FCAC0D130ECC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t>9/18/2018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64E2-8CB7-46CB-B0AC-A0BFDCDC6E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336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7556-899F-4E94-806C-4A1131DB32D5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t>9/18/2018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64E2-8CB7-46CB-B0AC-A0BFDCDC6E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061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9B4B-408A-4D41-BB3E-AF84E5F75345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t>9/18/2018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64E2-8CB7-46CB-B0AC-A0BFDCDC6E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013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5100A-B28D-4C5B-92BD-E39788204605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t>9/18/2018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64E2-8CB7-46CB-B0AC-A0BFDCDC6E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75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F0EE-2A1A-4F8E-B9AC-F0AF595CB5AE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t>9/18/2018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64E2-8CB7-46CB-B0AC-A0BFDCDC6E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400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65E0-BCA3-45D2-AB1F-4CF8C3BB81DB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t>9/18/2018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64E2-8CB7-46CB-B0AC-A0BFDCDC6E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494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00FD5-5700-4D4F-BBFE-5A7C8BB34010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t>9/18/2018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64E2-8CB7-46CB-B0AC-A0BFDCDC6E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50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C012-76F2-4D07-8F4E-2F0477A54C78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t>9/18/2018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64E2-8CB7-46CB-B0AC-A0BFDCDC6E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619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B3FEE-A5C0-4348-97DA-8D252C5C4666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t>9/18/2018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064E2-8CB7-46CB-B0AC-A0BFDCDC6E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8840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/>
          </a:bodyPr>
          <a:lstStyle/>
          <a:p>
            <a:r>
              <a:rPr lang="en-US" b="1" dirty="0" smtClean="0"/>
              <a:t>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696200" cy="4191000"/>
          </a:xfrm>
        </p:spPr>
        <p:txBody>
          <a:bodyPr>
            <a:noAutofit/>
          </a:bodyPr>
          <a:lstStyle/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600" dirty="0" smtClean="0"/>
              <a:t>What are the definitions of jeopardy and destruction or adverse modification of critical habitat?</a:t>
            </a: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600" dirty="0" smtClean="0"/>
              <a:t>How did the 2008 biop find J/DAM?</a:t>
            </a: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600" dirty="0" smtClean="0"/>
              <a:t>How will the next J/DAM analysis be different?</a:t>
            </a: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600" dirty="0" smtClean="0"/>
              <a:t>Can compliance with RPA avoid jeopardy without achieving recovery? 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64E2-8CB7-46CB-B0AC-A0BFDCDC6E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64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>
            <a:noAutofit/>
          </a:bodyPr>
          <a:lstStyle/>
          <a:p>
            <a:r>
              <a:rPr lang="en-US" b="1" dirty="0"/>
              <a:t>2008 </a:t>
            </a:r>
            <a:r>
              <a:rPr lang="en-US" b="1" dirty="0" smtClean="0"/>
              <a:t>Biop </a:t>
            </a:r>
            <a:r>
              <a:rPr lang="en-US" b="1" dirty="0" smtClean="0"/>
              <a:t>Conclusions</a:t>
            </a:r>
            <a:br>
              <a:rPr lang="en-US" b="1" dirty="0" smtClean="0"/>
            </a:br>
            <a:r>
              <a:rPr lang="en-US" b="1" dirty="0" smtClean="0"/>
              <a:t>Other species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Not jeopardy, no destruction or adverse modification of CH:</a:t>
            </a:r>
          </a:p>
          <a:p>
            <a:r>
              <a:rPr lang="en-US" sz="2400" b="1" dirty="0" smtClean="0"/>
              <a:t>LCR steelhead, Chinook salmon, coho salmon</a:t>
            </a:r>
          </a:p>
          <a:p>
            <a:r>
              <a:rPr lang="en-US" sz="2400" b="1" dirty="0" smtClean="0"/>
              <a:t>CR chum salmon</a:t>
            </a:r>
          </a:p>
          <a:p>
            <a:r>
              <a:rPr lang="en-US" sz="2400" b="1" dirty="0" smtClean="0"/>
              <a:t>MCR steelhead</a:t>
            </a:r>
          </a:p>
          <a:p>
            <a:r>
              <a:rPr lang="en-US" sz="2400" b="1" dirty="0" smtClean="0"/>
              <a:t>SRB steelhead</a:t>
            </a:r>
          </a:p>
          <a:p>
            <a:r>
              <a:rPr lang="en-US" sz="2400" b="1" dirty="0" smtClean="0"/>
              <a:t>SR spring/summer Chinook, fall Chinook, &amp; sockeye salmon</a:t>
            </a:r>
          </a:p>
          <a:p>
            <a:r>
              <a:rPr lang="en-US" sz="2400" b="1" dirty="0" smtClean="0"/>
              <a:t>UCR steelhead and Chinook salmon</a:t>
            </a:r>
          </a:p>
          <a:p>
            <a:r>
              <a:rPr lang="en-US" sz="2400" b="1" dirty="0" smtClean="0"/>
              <a:t>SRKW</a:t>
            </a:r>
          </a:p>
          <a:p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64E2-8CB7-46CB-B0AC-A0BFDCDC6E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57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/>
              <a:t>HOW WILL THE NEXT J/DAM ANALYSIS BE DIFFERENT?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209800"/>
            <a:ext cx="5410200" cy="3916363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Slightly different analytical approach</a:t>
            </a:r>
          </a:p>
          <a:p>
            <a:r>
              <a:rPr lang="en-US" sz="2400" b="1" dirty="0" smtClean="0"/>
              <a:t>Significant new information on</a:t>
            </a:r>
            <a:endParaRPr lang="en-US" sz="2400" b="1" dirty="0"/>
          </a:p>
          <a:p>
            <a:pPr lvl="1"/>
            <a:r>
              <a:rPr lang="en-US" sz="2400" b="1" dirty="0" smtClean="0"/>
              <a:t>EB</a:t>
            </a:r>
          </a:p>
          <a:p>
            <a:pPr lvl="1"/>
            <a:r>
              <a:rPr lang="en-US" sz="2400" b="1" dirty="0" smtClean="0"/>
              <a:t>Status of species and CH</a:t>
            </a:r>
          </a:p>
          <a:p>
            <a:pPr lvl="1"/>
            <a:r>
              <a:rPr lang="en-US" sz="2400" b="1" dirty="0" smtClean="0"/>
              <a:t>Effects of proposed action</a:t>
            </a:r>
          </a:p>
          <a:p>
            <a:pPr lvl="1"/>
            <a:r>
              <a:rPr lang="en-US" sz="2400" b="1" dirty="0" smtClean="0"/>
              <a:t>CE</a:t>
            </a:r>
          </a:p>
          <a:p>
            <a:pPr lvl="1"/>
            <a:r>
              <a:rPr lang="en-US" sz="2400" b="1" dirty="0" smtClean="0"/>
              <a:t>Climate Change</a:t>
            </a:r>
          </a:p>
          <a:p>
            <a:r>
              <a:rPr lang="en-US" sz="2400" b="1" dirty="0" smtClean="0"/>
              <a:t>Litigation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64E2-8CB7-46CB-B0AC-A0BFDCDC6E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65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>
            <a:noAutofit/>
          </a:bodyPr>
          <a:lstStyle/>
          <a:p>
            <a:r>
              <a:rPr lang="en-US" b="1" dirty="0" smtClean="0"/>
              <a:t>Current Analytical Approach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spcBef>
                <a:spcPts val="600"/>
              </a:spcBef>
              <a:buAutoNum type="arabicPeriod"/>
            </a:pPr>
            <a:r>
              <a:rPr lang="en-US" sz="2000" b="1" i="1" dirty="0" smtClean="0"/>
              <a:t>Identify </a:t>
            </a:r>
            <a:r>
              <a:rPr lang="en-US" sz="2000" b="1" i="1" dirty="0"/>
              <a:t>the rangewide status of the species </a:t>
            </a:r>
            <a:r>
              <a:rPr lang="en-US" sz="2000" b="1" i="1" dirty="0" smtClean="0"/>
              <a:t>&amp; CH </a:t>
            </a:r>
            <a:r>
              <a:rPr lang="en-US" sz="2000" b="1" i="1" dirty="0"/>
              <a:t>expected to be adversely affected by the proposed action. 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en-US" sz="2000" b="1" i="1" dirty="0" smtClean="0"/>
              <a:t>Describe </a:t>
            </a:r>
            <a:r>
              <a:rPr lang="en-US" sz="2000" b="1" i="1" dirty="0"/>
              <a:t>the </a:t>
            </a:r>
            <a:r>
              <a:rPr lang="en-US" sz="2000" b="1" i="1" dirty="0" smtClean="0"/>
              <a:t>EB </a:t>
            </a:r>
            <a:r>
              <a:rPr lang="en-US" sz="2000" b="1" i="1" dirty="0"/>
              <a:t>in the action area. 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en-US" sz="2000" b="1" i="1" dirty="0" smtClean="0"/>
              <a:t>Analyze </a:t>
            </a:r>
            <a:r>
              <a:rPr lang="en-US" sz="2000" b="1" i="1" dirty="0"/>
              <a:t>the effects of the proposed action on both species </a:t>
            </a:r>
            <a:r>
              <a:rPr lang="en-US" sz="2000" b="1" i="1" dirty="0" smtClean="0"/>
              <a:t>&amp; their </a:t>
            </a:r>
            <a:r>
              <a:rPr lang="en-US" sz="2000" b="1" i="1" dirty="0"/>
              <a:t>habitat using an “</a:t>
            </a:r>
            <a:r>
              <a:rPr lang="en-US" sz="2000" b="1" i="1" u="sng" dirty="0"/>
              <a:t>exposure-response-risk</a:t>
            </a:r>
            <a:r>
              <a:rPr lang="en-US" sz="2000" b="1" i="1" dirty="0"/>
              <a:t>” approach. 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en-US" sz="2000" b="1" i="1" dirty="0" smtClean="0"/>
              <a:t>Describe </a:t>
            </a:r>
            <a:r>
              <a:rPr lang="en-US" sz="2000" b="1" i="1" dirty="0"/>
              <a:t>any </a:t>
            </a:r>
            <a:r>
              <a:rPr lang="en-US" sz="2000" b="1" i="1" dirty="0" smtClean="0"/>
              <a:t>CEs </a:t>
            </a:r>
            <a:r>
              <a:rPr lang="en-US" sz="2000" b="1" i="1" dirty="0"/>
              <a:t>in the action area. 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en-US" sz="2000" b="1" i="1" dirty="0" smtClean="0"/>
              <a:t>Integrate &amp; synthesize </a:t>
            </a:r>
            <a:r>
              <a:rPr lang="en-US" sz="2000" b="1" i="1" dirty="0"/>
              <a:t>the above factors by:  (1) Reviewing the status of the species </a:t>
            </a:r>
            <a:r>
              <a:rPr lang="en-US" sz="2000" b="1" i="1" dirty="0" smtClean="0"/>
              <a:t>&amp; CH; &amp; (</a:t>
            </a:r>
            <a:r>
              <a:rPr lang="en-US" sz="2000" b="1" i="1" dirty="0"/>
              <a:t>2) adding the effects of the action, the </a:t>
            </a:r>
            <a:r>
              <a:rPr lang="en-US" sz="2000" b="1" i="1" dirty="0" smtClean="0"/>
              <a:t>EB, &amp; CE </a:t>
            </a:r>
            <a:r>
              <a:rPr lang="en-US" sz="2000" b="1" i="1" dirty="0"/>
              <a:t>to assess the risk that the proposed action poses to species </a:t>
            </a:r>
            <a:r>
              <a:rPr lang="en-US" sz="2000" b="1" i="1" dirty="0" smtClean="0"/>
              <a:t>&amp; CH. </a:t>
            </a:r>
            <a:endParaRPr lang="en-US" sz="2000" b="1" i="1" dirty="0"/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en-US" sz="2000" b="1" i="1" dirty="0" smtClean="0"/>
              <a:t>Reach </a:t>
            </a:r>
            <a:r>
              <a:rPr lang="en-US" sz="2000" b="1" i="1" dirty="0"/>
              <a:t>a conclusion about whether species are jeopardized or </a:t>
            </a:r>
            <a:r>
              <a:rPr lang="en-US" sz="2000" b="1" i="1" dirty="0" smtClean="0"/>
              <a:t>CH </a:t>
            </a:r>
            <a:r>
              <a:rPr lang="en-US" sz="2000" b="1" i="1" dirty="0"/>
              <a:t>is adversely modified. 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en-US" sz="2000" b="1" i="1" dirty="0" smtClean="0"/>
              <a:t>If </a:t>
            </a:r>
            <a:r>
              <a:rPr lang="en-US" sz="2000" b="1" i="1" dirty="0"/>
              <a:t>necessary, suggest a RPA to the proposed action.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64E2-8CB7-46CB-B0AC-A0BFDCDC6E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05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>
            <a:normAutofit/>
          </a:bodyPr>
          <a:lstStyle/>
          <a:p>
            <a:r>
              <a:rPr lang="en-US" b="1" dirty="0" smtClean="0"/>
              <a:t>ESA Sec.4(f), RECOVERY PLANS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dirty="0"/>
              <a:t>The Services shall develop and carry out plans to </a:t>
            </a:r>
            <a:r>
              <a:rPr lang="en-US" sz="3600" b="1" i="1" dirty="0"/>
              <a:t>conserve</a:t>
            </a:r>
            <a:r>
              <a:rPr lang="en-US" sz="3600" dirty="0"/>
              <a:t> listed </a:t>
            </a:r>
            <a:r>
              <a:rPr lang="en-US" sz="3600" dirty="0" smtClean="0"/>
              <a:t>species. Plans </a:t>
            </a:r>
            <a:r>
              <a:rPr lang="en-US" sz="3600" dirty="0"/>
              <a:t>must include: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Site specific </a:t>
            </a:r>
            <a:r>
              <a:rPr lang="en-US" sz="3600" dirty="0" smtClean="0"/>
              <a:t>actions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 smtClean="0"/>
              <a:t>Objective</a:t>
            </a:r>
            <a:r>
              <a:rPr lang="en-US" sz="3600" dirty="0"/>
              <a:t>, measurable </a:t>
            </a:r>
            <a:r>
              <a:rPr lang="en-US" sz="3600" dirty="0" smtClean="0"/>
              <a:t>criteria</a:t>
            </a:r>
            <a:endParaRPr lang="en-US" sz="3600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 smtClean="0"/>
              <a:t>Estimates </a:t>
            </a:r>
            <a:r>
              <a:rPr lang="en-US" sz="3600" dirty="0"/>
              <a:t>of time and cost, and intermediate </a:t>
            </a:r>
            <a:r>
              <a:rPr lang="en-US" sz="3600" dirty="0" smtClean="0"/>
              <a:t>steps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64E2-8CB7-46CB-B0AC-A0BFDCDC6E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3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>
            <a:normAutofit/>
          </a:bodyPr>
          <a:lstStyle/>
          <a:p>
            <a:r>
              <a:rPr lang="en-US" b="1" dirty="0" smtClean="0"/>
              <a:t>NWF v. IDAHO (9</a:t>
            </a:r>
            <a:r>
              <a:rPr lang="en-US" b="1" baseline="30000" dirty="0" smtClean="0"/>
              <a:t>th</a:t>
            </a:r>
            <a:r>
              <a:rPr lang="en-US" b="1" dirty="0" smtClean="0"/>
              <a:t> Cir, 2008)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03437"/>
            <a:ext cx="8229600" cy="4068763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dirty="0" smtClean="0"/>
              <a:t>District court properly concluded the 2004 FCRPS biop was legally deficient because it did not adequately consider impacts on the listed species’ likelihood of recovery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dirty="0" smtClean="0"/>
              <a:t>NMFS’ analysis of the jeopardy standard read “recovery” entirely out of the text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64E2-8CB7-46CB-B0AC-A0BFDCDC6E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87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371600"/>
          </a:xfrm>
        </p:spPr>
        <p:txBody>
          <a:bodyPr>
            <a:noAutofit/>
          </a:bodyPr>
          <a:lstStyle/>
          <a:p>
            <a:r>
              <a:rPr lang="en-US" b="1" dirty="0"/>
              <a:t>WILD FISH CONSERVANCY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(W.D. Wash, 2010)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9624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3600" dirty="0" smtClean="0"/>
              <a:t>NMFS &amp; EPA </a:t>
            </a:r>
            <a:r>
              <a:rPr lang="en-US" sz="3600" dirty="0"/>
              <a:t>ignored </a:t>
            </a:r>
            <a:r>
              <a:rPr lang="en-US" sz="3600" dirty="0" smtClean="0"/>
              <a:t>salmon &amp; orca </a:t>
            </a:r>
            <a:r>
              <a:rPr lang="en-US" sz="3600" dirty="0"/>
              <a:t>recovery </a:t>
            </a:r>
            <a:r>
              <a:rPr lang="en-US" sz="3600" dirty="0" smtClean="0"/>
              <a:t>plans NMFS said were based on “the </a:t>
            </a:r>
            <a:r>
              <a:rPr lang="en-US" sz="3600" dirty="0"/>
              <a:t>best available </a:t>
            </a:r>
            <a:r>
              <a:rPr lang="en-US" sz="3600" dirty="0" smtClean="0"/>
              <a:t>science”</a:t>
            </a:r>
          </a:p>
          <a:p>
            <a:r>
              <a:rPr lang="en-US" sz="3600" dirty="0" smtClean="0"/>
              <a:t>District court set aside the water quality standards &amp; ordered AAs to reconsider, taking the “best science” into account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64E2-8CB7-46CB-B0AC-A0BFDCDC6E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07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RECOVERY PLAN INFO</a:t>
            </a:r>
            <a:br>
              <a:rPr lang="en-US" b="1" dirty="0" smtClean="0"/>
            </a:br>
            <a:r>
              <a:rPr lang="en-US" b="1" dirty="0" smtClean="0"/>
              <a:t>USEFUL FOR A BIOP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3600" dirty="0" smtClean="0"/>
              <a:t>Completed RPs include:</a:t>
            </a:r>
          </a:p>
          <a:p>
            <a:pPr>
              <a:spcBef>
                <a:spcPts val="600"/>
              </a:spcBef>
            </a:pPr>
            <a:r>
              <a:rPr lang="en-US" sz="3600" dirty="0" smtClean="0"/>
              <a:t>Objective, measurable delisting criteria</a:t>
            </a:r>
            <a:endParaRPr lang="en-US" sz="3600" dirty="0"/>
          </a:p>
          <a:p>
            <a:pPr>
              <a:spcBef>
                <a:spcPts val="600"/>
              </a:spcBef>
            </a:pPr>
            <a:r>
              <a:rPr lang="en-US" sz="3600" dirty="0" smtClean="0"/>
              <a:t>Species status relative to delisting criteria</a:t>
            </a:r>
            <a:endParaRPr lang="en-US" sz="3600" dirty="0"/>
          </a:p>
          <a:p>
            <a:pPr>
              <a:spcBef>
                <a:spcPts val="600"/>
              </a:spcBef>
            </a:pPr>
            <a:r>
              <a:rPr lang="en-US" sz="3600" dirty="0" smtClean="0"/>
              <a:t>Factors that caused species to decline &amp; limit recovery</a:t>
            </a:r>
            <a:endParaRPr lang="en-US" sz="3600" dirty="0"/>
          </a:p>
          <a:p>
            <a:pPr>
              <a:spcBef>
                <a:spcPts val="600"/>
              </a:spcBef>
            </a:pPr>
            <a:r>
              <a:rPr lang="en-US" sz="3600" dirty="0" smtClean="0"/>
              <a:t>Site-specific actions needed for recovery, with </a:t>
            </a:r>
            <a:r>
              <a:rPr lang="en-US" sz="3600" b="1" i="1" dirty="0" smtClean="0"/>
              <a:t>timelines and duration (cf. delay)</a:t>
            </a:r>
            <a:endParaRPr lang="en-US" sz="36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64E2-8CB7-46CB-B0AC-A0BFDCDC6E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73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RELATIONSHIP BETWEEN </a:t>
            </a:r>
            <a:br>
              <a:rPr lang="en-US" b="1" dirty="0" smtClean="0"/>
            </a:br>
            <a:r>
              <a:rPr lang="en-US" b="1" dirty="0" smtClean="0"/>
              <a:t>RECOVERY PLANS AND BIOPS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RPs provide the “best available info” for:</a:t>
            </a:r>
          </a:p>
          <a:p>
            <a:r>
              <a:rPr lang="en-US" sz="3600" dirty="0" smtClean="0"/>
              <a:t>What </a:t>
            </a:r>
            <a:r>
              <a:rPr lang="en-US" sz="3600" dirty="0"/>
              <a:t>“recovery” looks like</a:t>
            </a:r>
          </a:p>
          <a:p>
            <a:r>
              <a:rPr lang="en-US" sz="3600" dirty="0" smtClean="0"/>
              <a:t>VSP criteria to assess whether threats to species have </a:t>
            </a:r>
            <a:r>
              <a:rPr lang="en-US" sz="3600" dirty="0"/>
              <a:t>been </a:t>
            </a:r>
            <a:r>
              <a:rPr lang="en-US" sz="3600" dirty="0" smtClean="0"/>
              <a:t>addressed</a:t>
            </a:r>
          </a:p>
          <a:p>
            <a:r>
              <a:rPr lang="en-US" sz="3600" dirty="0" smtClean="0"/>
              <a:t>Conservation value criteria to assess effects to CH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64E2-8CB7-46CB-B0AC-A0BFDCDC6E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68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Broad Sense Recovery Goals</a:t>
            </a:r>
            <a:br>
              <a:rPr lang="en-US" b="1" dirty="0" smtClean="0"/>
            </a:br>
            <a:r>
              <a:rPr lang="en-US" b="1" dirty="0" smtClean="0"/>
              <a:t>e.g., </a:t>
            </a:r>
            <a:r>
              <a:rPr lang="en-US" b="1" dirty="0" smtClean="0"/>
              <a:t>Fully Functional Ecosystems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9624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800" dirty="0" smtClean="0"/>
              <a:t>“It </a:t>
            </a:r>
            <a:r>
              <a:rPr lang="en-US" sz="2800" dirty="0"/>
              <a:t>is our policy that the recovery of salmonid populations must achieve two goals: </a:t>
            </a:r>
            <a:r>
              <a:rPr lang="en-US" sz="2800" b="1" i="1" dirty="0" smtClean="0"/>
              <a:t>(1</a:t>
            </a:r>
            <a:r>
              <a:rPr lang="en-US" sz="2800" b="1" i="1" dirty="0"/>
              <a:t>) </a:t>
            </a:r>
            <a:r>
              <a:rPr lang="en-US" sz="2800" b="1" i="1" dirty="0" smtClean="0"/>
              <a:t>Restore salmonid </a:t>
            </a:r>
            <a:r>
              <a:rPr lang="en-US" sz="2800" b="1" i="1" dirty="0"/>
              <a:t>populations to the point where they no longer require the protection of the ESA, </a:t>
            </a:r>
            <a:r>
              <a:rPr lang="en-US" sz="2800" b="1" i="1" dirty="0" smtClean="0"/>
              <a:t>&amp; (2</a:t>
            </a:r>
            <a:r>
              <a:rPr lang="en-US" sz="2800" b="1" i="1" dirty="0"/>
              <a:t>) restore salmonid populations to a level that allows meaningful exercise of tribal fishing rights</a:t>
            </a:r>
            <a:r>
              <a:rPr lang="en-US" sz="2800" b="1" i="1" dirty="0" smtClean="0"/>
              <a:t>.</a:t>
            </a:r>
            <a:r>
              <a:rPr lang="en-US" sz="2800" dirty="0" smtClean="0"/>
              <a:t> We </a:t>
            </a:r>
            <a:r>
              <a:rPr lang="en-US" sz="2800" dirty="0"/>
              <a:t>see no conflict between the statutory goals of the ESA </a:t>
            </a:r>
            <a:r>
              <a:rPr lang="en-US" sz="2800" dirty="0" smtClean="0"/>
              <a:t>&amp; the </a:t>
            </a:r>
            <a:r>
              <a:rPr lang="en-US" sz="2800" dirty="0"/>
              <a:t>federal trust responsibilities </a:t>
            </a:r>
            <a:r>
              <a:rPr lang="en-US" sz="2800" dirty="0" smtClean="0"/>
              <a:t>to Indian </a:t>
            </a:r>
            <a:r>
              <a:rPr lang="en-US" sz="2800" dirty="0"/>
              <a:t>tribes. Rather, the two federal responsibilities </a:t>
            </a:r>
            <a:r>
              <a:rPr lang="en-US" sz="2800" dirty="0" smtClean="0"/>
              <a:t>complement </a:t>
            </a:r>
            <a:r>
              <a:rPr lang="en-US" sz="2800" dirty="0"/>
              <a:t>one another</a:t>
            </a:r>
            <a:r>
              <a:rPr lang="en-US" sz="2800" dirty="0" smtClean="0"/>
              <a:t>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64E2-8CB7-46CB-B0AC-A0BFDCDC6E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84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Broad Sense Recovery Goals</a:t>
            </a:r>
            <a:br>
              <a:rPr lang="en-US" b="1" dirty="0" smtClean="0"/>
            </a:br>
            <a:r>
              <a:rPr lang="en-US" b="1" dirty="0" smtClean="0"/>
              <a:t>Citation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438400"/>
            <a:ext cx="7696200" cy="3962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Letter </a:t>
            </a:r>
            <a:r>
              <a:rPr lang="en-US" sz="3600" dirty="0"/>
              <a:t>from Terry Garcia (</a:t>
            </a:r>
            <a:r>
              <a:rPr lang="en-US" sz="3600" dirty="0" err="1" smtClean="0"/>
              <a:t>Asst</a:t>
            </a:r>
            <a:r>
              <a:rPr lang="en-US" sz="3600" dirty="0" smtClean="0"/>
              <a:t> Sec for </a:t>
            </a:r>
            <a:r>
              <a:rPr lang="en-US" sz="3600" dirty="0"/>
              <a:t>Oceans and </a:t>
            </a:r>
            <a:r>
              <a:rPr lang="en-US" sz="3600" dirty="0" smtClean="0"/>
              <a:t>Atmosphere, DOC) </a:t>
            </a:r>
            <a:r>
              <a:rPr lang="en-US" sz="3600" dirty="0"/>
              <a:t>to Ted </a:t>
            </a:r>
            <a:r>
              <a:rPr lang="en-US" sz="3600" dirty="0" smtClean="0"/>
              <a:t>Strong (Exec Dir of CRITFC) (re</a:t>
            </a:r>
            <a:r>
              <a:rPr lang="en-US" sz="3600" dirty="0"/>
              <a:t>: federal trust responsibility to the four Columbia </a:t>
            </a:r>
            <a:r>
              <a:rPr lang="en-US" sz="3600" dirty="0" smtClean="0"/>
              <a:t>River Treaty </a:t>
            </a:r>
            <a:r>
              <a:rPr lang="en-US" sz="3600" dirty="0"/>
              <a:t>Tribes and the </a:t>
            </a:r>
            <a:r>
              <a:rPr lang="en-US" sz="3600" dirty="0" smtClean="0"/>
              <a:t>ESA (June 21, 1998).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64E2-8CB7-46CB-B0AC-A0BFDCDC6E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03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>
            <a:noAutofit/>
          </a:bodyPr>
          <a:lstStyle/>
          <a:p>
            <a:r>
              <a:rPr lang="en-US" b="1" dirty="0" smtClean="0"/>
              <a:t>50 </a:t>
            </a:r>
            <a:r>
              <a:rPr lang="en-US" b="1" dirty="0"/>
              <a:t>CFR </a:t>
            </a:r>
            <a:r>
              <a:rPr lang="en-US" b="1" dirty="0" smtClean="0"/>
              <a:t>402.02, DEFINITIONS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3600" b="1" i="1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i="1" dirty="0" smtClean="0"/>
              <a:t>Jeopardize </a:t>
            </a:r>
            <a:r>
              <a:rPr lang="en-US" sz="3600" b="1" i="1" dirty="0"/>
              <a:t>the continued existence of</a:t>
            </a:r>
            <a:r>
              <a:rPr lang="en-US" sz="3600" dirty="0"/>
              <a:t> </a:t>
            </a:r>
            <a:r>
              <a:rPr lang="en-US" sz="3600" dirty="0" smtClean="0"/>
              <a:t>- reduce </a:t>
            </a:r>
            <a:r>
              <a:rPr lang="en-US" sz="3600" dirty="0"/>
              <a:t>appreciably the likelihood of </a:t>
            </a:r>
            <a:r>
              <a:rPr lang="en-US" sz="3600" b="1" i="1" dirty="0"/>
              <a:t>both</a:t>
            </a:r>
            <a:r>
              <a:rPr lang="en-US" sz="3600" dirty="0"/>
              <a:t> the survival </a:t>
            </a:r>
            <a:r>
              <a:rPr lang="en-US" sz="3600" b="1" i="1" dirty="0"/>
              <a:t>and</a:t>
            </a:r>
            <a:r>
              <a:rPr lang="en-US" sz="3600" dirty="0"/>
              <a:t> recovery of a listed </a:t>
            </a:r>
            <a:r>
              <a:rPr lang="en-US" sz="3600" dirty="0" smtClean="0"/>
              <a:t>species.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64E2-8CB7-46CB-B0AC-A0BFDCDC6E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26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>
            <a:normAutofit/>
          </a:bodyPr>
          <a:lstStyle/>
          <a:p>
            <a:r>
              <a:rPr lang="en-US" b="1" dirty="0" smtClean="0"/>
              <a:t>Why is delay a problem?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068763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Small </a:t>
            </a:r>
            <a:r>
              <a:rPr lang="en-US" dirty="0" smtClean="0"/>
              <a:t>pops are highly vulnerable </a:t>
            </a:r>
            <a:r>
              <a:rPr lang="en-US" dirty="0"/>
              <a:t>to catastrophic events, chance </a:t>
            </a:r>
            <a:r>
              <a:rPr lang="en-US" dirty="0" smtClean="0"/>
              <a:t>demographic occurrences</a:t>
            </a:r>
            <a:r>
              <a:rPr lang="en-US" dirty="0"/>
              <a:t>, inbreeding depression, </a:t>
            </a:r>
            <a:r>
              <a:rPr lang="en-US" dirty="0" smtClean="0"/>
              <a:t>&amp; environmental </a:t>
            </a:r>
            <a:r>
              <a:rPr lang="en-US" dirty="0"/>
              <a:t>variation. </a:t>
            </a:r>
            <a:endParaRPr lang="en-US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Accordingly</a:t>
            </a:r>
            <a:r>
              <a:rPr lang="en-US" dirty="0"/>
              <a:t>, </a:t>
            </a:r>
            <a:r>
              <a:rPr lang="en-US" dirty="0" smtClean="0"/>
              <a:t>the longer </a:t>
            </a:r>
            <a:r>
              <a:rPr lang="en-US" dirty="0"/>
              <a:t>a listed species remains at depressed population levels, there is a greater likelihood </a:t>
            </a:r>
            <a:r>
              <a:rPr lang="en-US" dirty="0" smtClean="0"/>
              <a:t>that chance </a:t>
            </a:r>
            <a:r>
              <a:rPr lang="en-US" dirty="0"/>
              <a:t>events will severely affect it or even wipe out its population.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64E2-8CB7-46CB-B0AC-A0BFDCDC6E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20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68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DEMOGRAPHIC EXTINCTION PROCESS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908" y="1600200"/>
            <a:ext cx="724018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64E2-8CB7-46CB-B0AC-A0BFDCDC6E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85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/>
          <a:lstStyle/>
          <a:p>
            <a:r>
              <a:rPr lang="en-US" b="1" dirty="0" smtClean="0"/>
              <a:t>From: </a:t>
            </a:r>
            <a:r>
              <a:rPr lang="en-US" b="1" dirty="0" smtClean="0"/>
              <a:t>McElhany et al. 2007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5288839"/>
              </p:ext>
            </p:extLst>
          </p:nvPr>
        </p:nvGraphicFramePr>
        <p:xfrm>
          <a:off x="914400" y="1905000"/>
          <a:ext cx="7315200" cy="3785552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729702"/>
                <a:gridCol w="2522482"/>
                <a:gridCol w="1531508"/>
                <a:gridCol w="1531508"/>
              </a:tblGrid>
              <a:tr h="13600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Probability of Extinction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Extinction Risk (Viability) Category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Extinction Risk Category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Risk Category Score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0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0.00 to 0.01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Viable Very Low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VL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0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0.01 to 0.05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Viable Low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0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0.05 to 0.25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Non-Viable Moderate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0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0.25 to 0.60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Non-Viable High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7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0.60 to 1.00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Non-Viable Very High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VH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64E2-8CB7-46CB-B0AC-A0BFDCDC6E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93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SPECIFIC WILLAMETTE RP </a:t>
            </a:r>
            <a:br>
              <a:rPr lang="en-US" b="1" dirty="0" smtClean="0"/>
            </a:br>
            <a:r>
              <a:rPr lang="en-US" b="1" dirty="0" smtClean="0"/>
              <a:t>GOALS AND DELISTING CRITERIA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315200" cy="4191001"/>
          </a:xfrm>
        </p:spPr>
        <p:txBody>
          <a:bodyPr>
            <a:noAutofit/>
          </a:bodyPr>
          <a:lstStyle/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Biological, VSP criteria</a:t>
            </a:r>
            <a:r>
              <a:rPr lang="en-US" dirty="0"/>
              <a:t>: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lphaLcParenR"/>
            </a:pPr>
            <a:r>
              <a:rPr lang="en-US" sz="3200" dirty="0" smtClean="0"/>
              <a:t> </a:t>
            </a:r>
            <a:r>
              <a:rPr lang="en-US" sz="3200" u="sng" dirty="0" smtClean="0"/>
              <a:t>&gt;</a:t>
            </a:r>
            <a:r>
              <a:rPr lang="en-US" sz="3200" dirty="0" smtClean="0"/>
              <a:t>2/7 CS and </a:t>
            </a:r>
            <a:r>
              <a:rPr lang="en-US" sz="3200" u="sng" dirty="0" smtClean="0"/>
              <a:t>&gt;</a:t>
            </a:r>
            <a:r>
              <a:rPr lang="en-US" sz="3200" dirty="0" smtClean="0"/>
              <a:t>2/5 SH </a:t>
            </a:r>
            <a:r>
              <a:rPr lang="en-US" sz="3200" u="sng" dirty="0" smtClean="0"/>
              <a:t>&gt;</a:t>
            </a:r>
            <a:r>
              <a:rPr lang="en-US" sz="3200" dirty="0" smtClean="0"/>
              <a:t>3</a:t>
            </a:r>
            <a:endParaRPr lang="en-US" sz="3200" dirty="0"/>
          </a:p>
          <a:p>
            <a:pPr marL="800100" lvl="1" indent="-342900">
              <a:spcBef>
                <a:spcPts val="0"/>
              </a:spcBef>
              <a:buFont typeface="+mj-lt"/>
              <a:buAutoNum type="alphaLcParenR"/>
            </a:pPr>
            <a:r>
              <a:rPr lang="en-US" sz="3200" dirty="0" smtClean="0"/>
              <a:t> Ave </a:t>
            </a:r>
            <a:r>
              <a:rPr lang="en-US" sz="3200" dirty="0"/>
              <a:t>for </a:t>
            </a:r>
            <a:r>
              <a:rPr lang="en-US" sz="3200" dirty="0" smtClean="0"/>
              <a:t>species all pops </a:t>
            </a:r>
            <a:r>
              <a:rPr lang="en-US" sz="3200" u="sng" dirty="0" smtClean="0"/>
              <a:t>&gt;</a:t>
            </a:r>
            <a:r>
              <a:rPr lang="en-US" sz="3200" dirty="0" smtClean="0"/>
              <a:t>2.25</a:t>
            </a:r>
            <a:endParaRPr lang="en-US" sz="3200" dirty="0"/>
          </a:p>
          <a:p>
            <a:pPr marL="800100" lvl="1" indent="-342900">
              <a:spcBef>
                <a:spcPts val="0"/>
              </a:spcBef>
              <a:buFont typeface="+mj-lt"/>
              <a:buAutoNum type="alphaLcParenR"/>
            </a:pPr>
            <a:r>
              <a:rPr lang="en-US" sz="3200" dirty="0"/>
              <a:t>Core </a:t>
            </a:r>
            <a:r>
              <a:rPr lang="en-US" sz="3200" dirty="0" smtClean="0"/>
              <a:t>pops </a:t>
            </a:r>
            <a:r>
              <a:rPr lang="en-US" sz="3200" u="sng" dirty="0" smtClean="0"/>
              <a:t>&gt;</a:t>
            </a:r>
            <a:r>
              <a:rPr lang="en-US" sz="3200" dirty="0" smtClean="0"/>
              <a:t>3 VSP (3/4 CS, 2/2 SH)</a:t>
            </a:r>
            <a:endParaRPr lang="en-US" sz="3200" dirty="0"/>
          </a:p>
          <a:p>
            <a:pPr marL="800100" lvl="1" indent="-342900">
              <a:spcBef>
                <a:spcPts val="0"/>
              </a:spcBef>
              <a:buFont typeface="+mj-lt"/>
              <a:buAutoNum type="alphaLcParenR"/>
            </a:pPr>
            <a:r>
              <a:rPr lang="en-US" sz="3200" dirty="0"/>
              <a:t>Legacy pops </a:t>
            </a:r>
            <a:r>
              <a:rPr lang="en-US" sz="3200" u="sng" dirty="0" smtClean="0"/>
              <a:t>&gt;</a:t>
            </a:r>
            <a:r>
              <a:rPr lang="en-US" sz="3200" dirty="0" smtClean="0"/>
              <a:t>3 VSP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lphaLcParenR"/>
            </a:pPr>
            <a:r>
              <a:rPr lang="en-US" sz="3200" dirty="0" smtClean="0"/>
              <a:t>Pops now </a:t>
            </a:r>
            <a:r>
              <a:rPr lang="en-US" sz="3200" u="sng" dirty="0"/>
              <a:t>&lt;</a:t>
            </a:r>
            <a:r>
              <a:rPr lang="en-US" sz="3200" dirty="0" smtClean="0"/>
              <a:t>3 VSP </a:t>
            </a:r>
            <a:r>
              <a:rPr lang="en-US" sz="3200" dirty="0"/>
              <a:t>cannot decline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Underlying </a:t>
            </a:r>
            <a:r>
              <a:rPr lang="en-US" dirty="0" smtClean="0"/>
              <a:t>FFD </a:t>
            </a:r>
            <a:r>
              <a:rPr lang="en-US" dirty="0"/>
              <a:t>mitigated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“Broad </a:t>
            </a:r>
            <a:r>
              <a:rPr lang="en-US" dirty="0"/>
              <a:t>sense </a:t>
            </a:r>
            <a:r>
              <a:rPr lang="en-US" dirty="0" smtClean="0"/>
              <a:t>recovery” (may &gt; delist)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64E2-8CB7-46CB-B0AC-A0BFDCDC6E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23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01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CAN COMPLIANCE WITH AN RPA AVOID J/DAM WITHOUT </a:t>
            </a:r>
            <a:br>
              <a:rPr lang="en-US" b="1" dirty="0" smtClean="0"/>
            </a:br>
            <a:r>
              <a:rPr lang="en-US" b="1" dirty="0" smtClean="0"/>
              <a:t>ACHIEVING RECOVERY?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667000"/>
            <a:ext cx="8229600" cy="29718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3600" dirty="0" smtClean="0"/>
              <a:t>An RPA is </a:t>
            </a:r>
            <a:r>
              <a:rPr lang="en-US" sz="3600" u="sng" dirty="0" smtClean="0"/>
              <a:t>not</a:t>
            </a:r>
            <a:r>
              <a:rPr lang="en-US" sz="3600" dirty="0" smtClean="0"/>
              <a:t> a recovery plan and must only insure the proposed action will not </a:t>
            </a:r>
            <a:r>
              <a:rPr lang="en-US" sz="3600" i="1" u="sng" dirty="0" smtClean="0"/>
              <a:t>appreciably reduce </a:t>
            </a:r>
            <a:r>
              <a:rPr lang="en-US" sz="3600" dirty="0" smtClean="0"/>
              <a:t>the likelihood of survival and recovery of species, or result in destruction or adverse modification of critical habitat</a:t>
            </a:r>
            <a:r>
              <a:rPr lang="en-US" sz="3600" dirty="0"/>
              <a:t> </a:t>
            </a:r>
            <a:r>
              <a:rPr lang="en-US" sz="3600" i="1" dirty="0"/>
              <a:t>(</a:t>
            </a:r>
            <a:r>
              <a:rPr lang="en-US" sz="3600" i="1" dirty="0" smtClean="0"/>
              <a:t>includes appreciable delay</a:t>
            </a:r>
            <a:r>
              <a:rPr lang="en-US" sz="3600" i="1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64E2-8CB7-46CB-B0AC-A0BFDCDC6E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19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>
            <a:noAutofit/>
          </a:bodyPr>
          <a:lstStyle/>
          <a:p>
            <a:r>
              <a:rPr lang="en-US" b="1" dirty="0" smtClean="0"/>
              <a:t>50 </a:t>
            </a:r>
            <a:r>
              <a:rPr lang="en-US" b="1" dirty="0"/>
              <a:t>CFR </a:t>
            </a:r>
            <a:r>
              <a:rPr lang="en-US" b="1" dirty="0" smtClean="0"/>
              <a:t>402.02, DEFINITIONS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i="1" dirty="0"/>
              <a:t>Destruction or adverse </a:t>
            </a:r>
            <a:r>
              <a:rPr lang="en-US" b="1" i="1" dirty="0" smtClean="0"/>
              <a:t>modification means </a:t>
            </a:r>
            <a:r>
              <a:rPr lang="en-US" b="1" dirty="0"/>
              <a:t>a direct or indirect alteration </a:t>
            </a:r>
            <a:r>
              <a:rPr lang="en-US" b="1" dirty="0" smtClean="0"/>
              <a:t>that appreciably </a:t>
            </a:r>
            <a:r>
              <a:rPr lang="en-US" b="1" dirty="0"/>
              <a:t>diminishes the value </a:t>
            </a:r>
            <a:r>
              <a:rPr lang="en-US" b="1" dirty="0" smtClean="0"/>
              <a:t>of critical </a:t>
            </a:r>
            <a:r>
              <a:rPr lang="en-US" b="1" dirty="0"/>
              <a:t>habitat for the conservation of </a:t>
            </a:r>
            <a:r>
              <a:rPr lang="en-US" b="1" dirty="0" smtClean="0"/>
              <a:t>a listed </a:t>
            </a:r>
            <a:r>
              <a:rPr lang="en-US" b="1" dirty="0"/>
              <a:t>species. Such alterations </a:t>
            </a:r>
            <a:r>
              <a:rPr lang="en-US" b="1" dirty="0" smtClean="0"/>
              <a:t>may include</a:t>
            </a:r>
            <a:r>
              <a:rPr lang="en-US" b="1" dirty="0"/>
              <a:t>, but are not limited to, </a:t>
            </a:r>
            <a:r>
              <a:rPr lang="en-US" b="1" dirty="0" smtClean="0"/>
              <a:t>those that </a:t>
            </a:r>
            <a:r>
              <a:rPr lang="en-US" b="1" dirty="0"/>
              <a:t>alter the physical or </a:t>
            </a:r>
            <a:r>
              <a:rPr lang="en-US" b="1" dirty="0" smtClean="0"/>
              <a:t>biological features </a:t>
            </a:r>
            <a:r>
              <a:rPr lang="en-US" b="1" dirty="0"/>
              <a:t>essential to the conservation </a:t>
            </a:r>
            <a:r>
              <a:rPr lang="en-US" b="1" dirty="0" smtClean="0"/>
              <a:t>of a </a:t>
            </a:r>
            <a:r>
              <a:rPr lang="en-US" b="1" dirty="0"/>
              <a:t>species or that </a:t>
            </a:r>
            <a:r>
              <a:rPr lang="en-US" b="1" i="1" u="sng" dirty="0"/>
              <a:t>preclude </a:t>
            </a:r>
            <a:r>
              <a:rPr lang="en-US" b="1" i="1" u="sng" dirty="0" smtClean="0"/>
              <a:t>or significantly </a:t>
            </a:r>
            <a:r>
              <a:rPr lang="en-US" b="1" i="1" u="sng" dirty="0"/>
              <a:t>delay</a:t>
            </a:r>
            <a:r>
              <a:rPr lang="en-US" b="1" dirty="0"/>
              <a:t> development of </a:t>
            </a:r>
            <a:r>
              <a:rPr lang="en-US" b="1" dirty="0" smtClean="0"/>
              <a:t> such features</a:t>
            </a:r>
            <a:r>
              <a:rPr lang="en-US" b="1" dirty="0"/>
              <a:t>. </a:t>
            </a:r>
            <a:r>
              <a:rPr lang="en-US" b="1" dirty="0" smtClean="0"/>
              <a:t>(81 FR 7214; Feb </a:t>
            </a:r>
            <a:r>
              <a:rPr lang="en-US" b="1" dirty="0"/>
              <a:t>11, </a:t>
            </a:r>
            <a:r>
              <a:rPr lang="en-US" b="1" dirty="0" smtClean="0"/>
              <a:t>2016)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64E2-8CB7-46CB-B0AC-A0BFDCDC6E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99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Autofit/>
          </a:bodyPr>
          <a:lstStyle/>
          <a:p>
            <a:r>
              <a:rPr lang="en-US" b="1" dirty="0" smtClean="0"/>
              <a:t>2008 </a:t>
            </a:r>
            <a:r>
              <a:rPr lang="en-US" b="1" dirty="0" smtClean="0"/>
              <a:t>Biop </a:t>
            </a:r>
            <a:r>
              <a:rPr lang="en-US" b="1" dirty="0" smtClean="0"/>
              <a:t>Analytical Approach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Autofit/>
          </a:bodyPr>
          <a:lstStyle/>
          <a:p>
            <a:pPr marL="514350" indent="-514350">
              <a:spcBef>
                <a:spcPts val="600"/>
              </a:spcBef>
              <a:buAutoNum type="arabicPeriod"/>
            </a:pPr>
            <a:r>
              <a:rPr lang="en-US" sz="2000" b="1" i="1" dirty="0" smtClean="0"/>
              <a:t>Identify the action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en-US" sz="2000" b="1" i="1" dirty="0" smtClean="0"/>
              <a:t>Evaluate current </a:t>
            </a:r>
            <a:r>
              <a:rPr lang="en-US" sz="2000" b="1" i="1" dirty="0"/>
              <a:t>status of the listed species </a:t>
            </a:r>
            <a:r>
              <a:rPr lang="en-US" sz="2000" b="1" i="1" dirty="0" smtClean="0"/>
              <a:t>with </a:t>
            </a:r>
            <a:r>
              <a:rPr lang="en-US" sz="2000" b="1" i="1" dirty="0"/>
              <a:t>respect to </a:t>
            </a:r>
            <a:r>
              <a:rPr lang="en-US" sz="2000" b="1" i="1" dirty="0" smtClean="0"/>
              <a:t>biological requirements indicative </a:t>
            </a:r>
            <a:r>
              <a:rPr lang="en-US" sz="2000" b="1" i="1" dirty="0"/>
              <a:t>of survival </a:t>
            </a:r>
            <a:r>
              <a:rPr lang="en-US" sz="2000" b="1" i="1" dirty="0" smtClean="0"/>
              <a:t>&amp; recovery, &amp; PCEs designated CH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en-US" sz="2000" b="1" i="1" dirty="0" smtClean="0"/>
              <a:t>Evaluate </a:t>
            </a:r>
            <a:r>
              <a:rPr lang="en-US" sz="2000" b="1" i="1" dirty="0"/>
              <a:t>the relevance of the </a:t>
            </a:r>
            <a:r>
              <a:rPr lang="en-US" sz="2000" b="1" i="1" dirty="0" smtClean="0"/>
              <a:t>EB to </a:t>
            </a:r>
            <a:r>
              <a:rPr lang="en-US" sz="2000" b="1" i="1" dirty="0"/>
              <a:t>the species</a:t>
            </a:r>
            <a:r>
              <a:rPr lang="en-US" sz="2000" b="1" i="1" dirty="0" smtClean="0"/>
              <a:t>’ BRs &amp; current status, &amp; current status of CH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en-US" sz="2000" b="1" i="1" dirty="0" smtClean="0"/>
              <a:t>Determine </a:t>
            </a:r>
            <a:r>
              <a:rPr lang="en-US" sz="2000" b="1" i="1" dirty="0"/>
              <a:t>whether the proposed action reduces the abundance, reproduction, or </a:t>
            </a:r>
            <a:r>
              <a:rPr lang="en-US" sz="2000" b="1" i="1" dirty="0" smtClean="0"/>
              <a:t>distribution of </a:t>
            </a:r>
            <a:r>
              <a:rPr lang="en-US" sz="2000" b="1" i="1" dirty="0"/>
              <a:t>the species, or negatively alters any PCEs of designated </a:t>
            </a:r>
            <a:r>
              <a:rPr lang="en-US" sz="2000" b="1" i="1" dirty="0" smtClean="0"/>
              <a:t>CH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en-US" sz="2000" b="1" i="1" dirty="0" smtClean="0"/>
              <a:t>Determine &amp; evaluate </a:t>
            </a:r>
            <a:r>
              <a:rPr lang="en-US" sz="2000" b="1" i="1" dirty="0"/>
              <a:t>any </a:t>
            </a:r>
            <a:r>
              <a:rPr lang="en-US" sz="2000" b="1" i="1" dirty="0" smtClean="0"/>
              <a:t>CE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en-US" sz="2000" b="1" i="1" dirty="0" smtClean="0"/>
              <a:t>Evaluate </a:t>
            </a:r>
            <a:r>
              <a:rPr lang="en-US" sz="2000" b="1" i="1" dirty="0"/>
              <a:t>whether the effects of the proposed action, taken together with </a:t>
            </a:r>
            <a:r>
              <a:rPr lang="en-US" sz="2000" b="1" i="1" dirty="0" smtClean="0"/>
              <a:t>CEs &amp; effects </a:t>
            </a:r>
            <a:r>
              <a:rPr lang="en-US" sz="2000" b="1" i="1" dirty="0"/>
              <a:t>within the </a:t>
            </a:r>
            <a:r>
              <a:rPr lang="en-US" sz="2000" b="1" i="1" dirty="0" smtClean="0"/>
              <a:t>EB, can be expected, directly </a:t>
            </a:r>
            <a:r>
              <a:rPr lang="en-US" sz="2000" b="1" i="1" dirty="0"/>
              <a:t>or indirectly, </a:t>
            </a:r>
            <a:r>
              <a:rPr lang="en-US" sz="2000" b="1" i="1" dirty="0" smtClean="0"/>
              <a:t>to reduce </a:t>
            </a:r>
            <a:r>
              <a:rPr lang="en-US" sz="2000" b="1" i="1" dirty="0"/>
              <a:t>appreciably the likelihood of both the survival </a:t>
            </a:r>
            <a:r>
              <a:rPr lang="en-US" sz="2000" b="1" i="1" dirty="0" smtClean="0"/>
              <a:t>&amp; recovery </a:t>
            </a:r>
            <a:r>
              <a:rPr lang="en-US" sz="2000" b="1" i="1" dirty="0"/>
              <a:t>of the affected species, </a:t>
            </a:r>
            <a:r>
              <a:rPr lang="en-US" sz="2000" b="1" i="1" dirty="0" smtClean="0"/>
              <a:t>or are </a:t>
            </a:r>
            <a:r>
              <a:rPr lang="en-US" sz="2000" b="1" i="1" dirty="0"/>
              <a:t>likely to destroy or adversely modify critical </a:t>
            </a:r>
            <a:r>
              <a:rPr lang="en-US" sz="2000" b="1" i="1" dirty="0" smtClean="0"/>
              <a:t>habitat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b="1" i="1" dirty="0" smtClean="0"/>
              <a:t>“</a:t>
            </a:r>
            <a:r>
              <a:rPr lang="en-US" sz="2000" b="1" i="1" u="sng" dirty="0" smtClean="0"/>
              <a:t>The jeopardy standard is survival with an adequate potential for recovery</a:t>
            </a:r>
            <a:r>
              <a:rPr lang="en-US" sz="2000" b="1" i="1" dirty="0" smtClean="0"/>
              <a:t>.”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64E2-8CB7-46CB-B0AC-A0BFDCDC6E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01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>
            <a:noAutofit/>
          </a:bodyPr>
          <a:lstStyle/>
          <a:p>
            <a:r>
              <a:rPr lang="en-US" b="1" dirty="0" smtClean="0"/>
              <a:t>2008 </a:t>
            </a:r>
            <a:r>
              <a:rPr lang="en-US" b="1" dirty="0" smtClean="0"/>
              <a:t>Biop </a:t>
            </a:r>
            <a:r>
              <a:rPr lang="en-US" b="1" dirty="0" smtClean="0"/>
              <a:t>Conclusions</a:t>
            </a:r>
            <a:br>
              <a:rPr lang="en-US" b="1" dirty="0" smtClean="0"/>
            </a:br>
            <a:r>
              <a:rPr lang="en-US" b="1" dirty="0" smtClean="0"/>
              <a:t>Exec 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800" b="1" dirty="0" smtClean="0"/>
              <a:t>“The </a:t>
            </a:r>
            <a:r>
              <a:rPr lang="en-US" sz="2800" b="1" dirty="0"/>
              <a:t>Proposed Action </a:t>
            </a:r>
            <a:r>
              <a:rPr lang="en-US" sz="2800" b="1" dirty="0" smtClean="0"/>
              <a:t>(PA) would </a:t>
            </a:r>
            <a:r>
              <a:rPr lang="en-US" sz="2800" b="1" dirty="0"/>
              <a:t>jeopardize the </a:t>
            </a:r>
            <a:r>
              <a:rPr lang="en-US" sz="2800" b="1" dirty="0" smtClean="0"/>
              <a:t>continued existence </a:t>
            </a:r>
            <a:r>
              <a:rPr lang="en-US" sz="2800" b="1" dirty="0"/>
              <a:t>of UWR Chinook salmon </a:t>
            </a:r>
            <a:r>
              <a:rPr lang="en-US" sz="2800" b="1" dirty="0" smtClean="0"/>
              <a:t>&amp; UWR </a:t>
            </a:r>
            <a:r>
              <a:rPr lang="en-US" sz="2800" b="1" dirty="0"/>
              <a:t>steelhead, </a:t>
            </a:r>
            <a:r>
              <a:rPr lang="en-US" sz="2800" b="1" dirty="0" smtClean="0"/>
              <a:t>&amp; would </a:t>
            </a:r>
            <a:r>
              <a:rPr lang="en-US" sz="2800" b="1" dirty="0"/>
              <a:t>destroy or adversely </a:t>
            </a:r>
            <a:r>
              <a:rPr lang="en-US" sz="2800" b="1" dirty="0" smtClean="0"/>
              <a:t>modify their </a:t>
            </a:r>
            <a:r>
              <a:rPr lang="en-US" sz="2800" b="1" dirty="0"/>
              <a:t>critical habitat </a:t>
            </a:r>
            <a:r>
              <a:rPr lang="en-US" sz="2800" b="1" i="1" u="sng" dirty="0"/>
              <a:t>because it does not adequately address adverse effects of the dams</a:t>
            </a:r>
            <a:r>
              <a:rPr lang="en-US" sz="2800" b="1" i="1" u="sng" dirty="0" smtClean="0"/>
              <a:t>, revetments </a:t>
            </a:r>
            <a:r>
              <a:rPr lang="en-US" sz="2800" b="1" i="1" u="sng" dirty="0"/>
              <a:t>and hatcheries on listed fish </a:t>
            </a:r>
            <a:r>
              <a:rPr lang="en-US" sz="2800" b="1" i="1" u="sng" dirty="0" smtClean="0"/>
              <a:t>&amp; their </a:t>
            </a:r>
            <a:r>
              <a:rPr lang="en-US" sz="2800" b="1" i="1" u="sng" dirty="0"/>
              <a:t>habitat</a:t>
            </a:r>
            <a:r>
              <a:rPr lang="en-US" sz="2800" b="1" dirty="0"/>
              <a:t>, factors that are suppressing </a:t>
            </a:r>
            <a:r>
              <a:rPr lang="en-US" sz="2800" b="1" dirty="0" smtClean="0"/>
              <a:t>the viability </a:t>
            </a:r>
            <a:r>
              <a:rPr lang="en-US" sz="2800" b="1" dirty="0"/>
              <a:t>of both species </a:t>
            </a:r>
            <a:r>
              <a:rPr lang="en-US" sz="2800" b="1" dirty="0" smtClean="0"/>
              <a:t>&amp; are </a:t>
            </a:r>
            <a:r>
              <a:rPr lang="en-US" sz="2800" b="1" dirty="0"/>
              <a:t>contributing to the high risk of extinction for UWR Chinook.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64E2-8CB7-46CB-B0AC-A0BFDCDC6E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84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>
            <a:noAutofit/>
          </a:bodyPr>
          <a:lstStyle/>
          <a:p>
            <a:r>
              <a:rPr lang="en-US" b="1" dirty="0" smtClean="0"/>
              <a:t>2008 </a:t>
            </a:r>
            <a:r>
              <a:rPr lang="en-US" b="1" dirty="0" smtClean="0"/>
              <a:t>Biop </a:t>
            </a:r>
            <a:r>
              <a:rPr lang="en-US" b="1" dirty="0" smtClean="0"/>
              <a:t>Conclusions</a:t>
            </a:r>
            <a:br>
              <a:rPr lang="en-US" b="1" dirty="0" smtClean="0"/>
            </a:br>
            <a:r>
              <a:rPr lang="en-US" b="1" dirty="0" smtClean="0"/>
              <a:t>Proposed Action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9637"/>
            <a:ext cx="8229600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800" b="1" dirty="0" smtClean="0"/>
              <a:t>1. “The PA would </a:t>
            </a:r>
            <a:r>
              <a:rPr lang="en-US" sz="2800" b="1" dirty="0"/>
              <a:t>continue to </a:t>
            </a:r>
            <a:r>
              <a:rPr lang="en-US" sz="2800" b="1" i="1" u="sng" dirty="0"/>
              <a:t>prevent safe access</a:t>
            </a:r>
            <a:r>
              <a:rPr lang="en-US" sz="2800" b="1" dirty="0"/>
              <a:t> for UWR Chinook salmon to </a:t>
            </a:r>
            <a:r>
              <a:rPr lang="en-US" sz="2800" b="1" dirty="0" smtClean="0"/>
              <a:t>their historical </a:t>
            </a:r>
            <a:r>
              <a:rPr lang="en-US" sz="2800" b="1" dirty="0"/>
              <a:t>habitat above the dams, </a:t>
            </a:r>
            <a:r>
              <a:rPr lang="en-US" sz="2800" b="1" dirty="0" smtClean="0"/>
              <a:t>&amp; </a:t>
            </a:r>
            <a:r>
              <a:rPr lang="en-US" sz="2800" b="1" dirty="0"/>
              <a:t>would continue to kill </a:t>
            </a:r>
            <a:r>
              <a:rPr lang="en-US" sz="2800" b="1" dirty="0" smtClean="0"/>
              <a:t>&amp; injure </a:t>
            </a:r>
            <a:r>
              <a:rPr lang="en-US" sz="2800" b="1" dirty="0"/>
              <a:t>large numbers </a:t>
            </a:r>
            <a:r>
              <a:rPr lang="en-US" sz="2800" b="1" dirty="0" smtClean="0"/>
              <a:t>of individual </a:t>
            </a:r>
            <a:r>
              <a:rPr lang="en-US" sz="2800" b="1" dirty="0"/>
              <a:t>juvenile fish migrating downstream past the dams</a:t>
            </a:r>
            <a:r>
              <a:rPr lang="en-US" sz="2800" b="1" dirty="0" smtClean="0"/>
              <a:t>.”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 b="1" dirty="0" smtClean="0"/>
              <a:t>2. “The </a:t>
            </a:r>
            <a:r>
              <a:rPr lang="en-US" sz="2800" b="1" dirty="0"/>
              <a:t>proposed operation of the Willamette Project would </a:t>
            </a:r>
            <a:r>
              <a:rPr lang="en-US" sz="2800" b="1" i="1" u="sng" dirty="0"/>
              <a:t>continue to reduce the extent, quality</a:t>
            </a:r>
            <a:r>
              <a:rPr lang="en-US" sz="2800" b="1" i="1" u="sng" dirty="0" smtClean="0"/>
              <a:t>, &amp; inundation </a:t>
            </a:r>
            <a:r>
              <a:rPr lang="en-US" sz="2800" b="1" i="1" u="sng" dirty="0"/>
              <a:t>frequency of riparian </a:t>
            </a:r>
            <a:r>
              <a:rPr lang="en-US" sz="2800" b="1" i="1" u="sng" dirty="0" smtClean="0"/>
              <a:t>&amp; floodplain </a:t>
            </a:r>
            <a:r>
              <a:rPr lang="en-US" sz="2800" b="1" i="1" u="sng" dirty="0"/>
              <a:t>forests</a:t>
            </a:r>
            <a:r>
              <a:rPr lang="en-US" sz="2800" b="1" dirty="0"/>
              <a:t> in the Middle Fork </a:t>
            </a:r>
            <a:r>
              <a:rPr lang="en-US" sz="2800" b="1" dirty="0" smtClean="0"/>
              <a:t>Willamette subbasin </a:t>
            </a:r>
            <a:r>
              <a:rPr lang="en-US" sz="2800" b="1" dirty="0"/>
              <a:t>downstream of Dexter </a:t>
            </a:r>
            <a:r>
              <a:rPr lang="en-US" sz="2800" b="1" dirty="0" smtClean="0"/>
              <a:t>&amp; Fall </a:t>
            </a:r>
            <a:r>
              <a:rPr lang="en-US" sz="2800" b="1" dirty="0"/>
              <a:t>Creek dams</a:t>
            </a:r>
            <a:r>
              <a:rPr lang="en-US" sz="2800" b="1" dirty="0" smtClean="0"/>
              <a:t>.”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64E2-8CB7-46CB-B0AC-A0BFDCDC6E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19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>
            <a:noAutofit/>
          </a:bodyPr>
          <a:lstStyle/>
          <a:p>
            <a:r>
              <a:rPr lang="en-US" b="1" dirty="0"/>
              <a:t>2008 </a:t>
            </a:r>
            <a:r>
              <a:rPr lang="en-US" b="1" dirty="0" smtClean="0"/>
              <a:t>Biop </a:t>
            </a:r>
            <a:r>
              <a:rPr lang="en-US" b="1" dirty="0"/>
              <a:t>Conclusions</a:t>
            </a:r>
            <a:br>
              <a:rPr lang="en-US" b="1" dirty="0"/>
            </a:br>
            <a:r>
              <a:rPr lang="en-US" b="1" dirty="0"/>
              <a:t>Proposed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7"/>
            <a:ext cx="8229600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400" b="1" dirty="0" smtClean="0"/>
              <a:t>3</a:t>
            </a:r>
            <a:r>
              <a:rPr lang="en-US" sz="2400" b="1" dirty="0"/>
              <a:t>. </a:t>
            </a:r>
            <a:r>
              <a:rPr lang="en-US" sz="2400" b="1" dirty="0" smtClean="0"/>
              <a:t>“Significant </a:t>
            </a:r>
            <a:r>
              <a:rPr lang="en-US" sz="2400" b="1" dirty="0"/>
              <a:t>improvements to the status of the Middle Fork spring Chinook population </a:t>
            </a:r>
            <a:r>
              <a:rPr lang="en-US" sz="2400" b="1" dirty="0" smtClean="0"/>
              <a:t>are necessary </a:t>
            </a:r>
            <a:r>
              <a:rPr lang="en-US" sz="2400" b="1" dirty="0"/>
              <a:t>in order to improve the viability of the ESU as a </a:t>
            </a:r>
            <a:r>
              <a:rPr lang="en-US" sz="2400" b="1" dirty="0" smtClean="0"/>
              <a:t>whole . . . </a:t>
            </a:r>
            <a:r>
              <a:rPr lang="en-US" sz="2400" b="1" i="1" u="sng" dirty="0" smtClean="0"/>
              <a:t>Re-establishing </a:t>
            </a:r>
            <a:r>
              <a:rPr lang="en-US" sz="2400" b="1" i="1" u="sng" dirty="0"/>
              <a:t>natural production </a:t>
            </a:r>
            <a:r>
              <a:rPr lang="en-US" sz="2400" b="1" i="1" u="sng" dirty="0" smtClean="0"/>
              <a:t>in historical </a:t>
            </a:r>
            <a:r>
              <a:rPr lang="en-US" sz="2400" b="1" i="1" u="sng" dirty="0"/>
              <a:t>habitats above Project dams is of critical </a:t>
            </a:r>
            <a:r>
              <a:rPr lang="en-US" sz="2400" b="1" i="1" u="sng" dirty="0" smtClean="0"/>
              <a:t>importance</a:t>
            </a:r>
            <a:r>
              <a:rPr lang="en-US" sz="2400" b="1" dirty="0" smtClean="0"/>
              <a:t>.”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b="1" dirty="0" smtClean="0"/>
              <a:t>4</a:t>
            </a:r>
            <a:r>
              <a:rPr lang="en-US" sz="2400" b="1" dirty="0"/>
              <a:t>. “The </a:t>
            </a:r>
            <a:r>
              <a:rPr lang="en-US" sz="2400" b="1" dirty="0" smtClean="0"/>
              <a:t>PA </a:t>
            </a:r>
            <a:r>
              <a:rPr lang="en-US" sz="2400" b="1" dirty="0"/>
              <a:t>would result in </a:t>
            </a:r>
            <a:r>
              <a:rPr lang="en-US" sz="2400" b="1" i="1" u="sng" dirty="0" smtClean="0"/>
              <a:t>continued degradation of complex habitat in the mainstem Willamette River above Willamette Falls</a:t>
            </a:r>
            <a:r>
              <a:rPr lang="en-US" sz="2400" b="1" dirty="0" smtClean="0"/>
              <a:t>, </a:t>
            </a:r>
            <a:r>
              <a:rPr lang="en-US" sz="2400" b="1" dirty="0"/>
              <a:t>likely reducing the carrying capacity of this habitat </a:t>
            </a:r>
            <a:r>
              <a:rPr lang="en-US" sz="2400" b="1" dirty="0" smtClean="0"/>
              <a:t>for rearing </a:t>
            </a:r>
            <a:r>
              <a:rPr lang="en-US" sz="2400" b="1" dirty="0"/>
              <a:t>juvenile fish, thereby reducing the number of UWR Chinook salmon </a:t>
            </a:r>
            <a:r>
              <a:rPr lang="en-US" sz="2400" b="1" dirty="0" smtClean="0"/>
              <a:t>&amp; UWR steelhead that </a:t>
            </a:r>
            <a:r>
              <a:rPr lang="en-US" sz="2400" b="1" dirty="0"/>
              <a:t>can be produced in this presently degraded habitat</a:t>
            </a:r>
            <a:r>
              <a:rPr lang="en-US" sz="2400" b="1" dirty="0" smtClean="0"/>
              <a:t>.”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64E2-8CB7-46CB-B0AC-A0BFDCDC6E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06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>
            <a:noAutofit/>
          </a:bodyPr>
          <a:lstStyle/>
          <a:p>
            <a:r>
              <a:rPr lang="en-US" b="1" dirty="0"/>
              <a:t>2008 </a:t>
            </a:r>
            <a:r>
              <a:rPr lang="en-US" b="1" dirty="0" smtClean="0"/>
              <a:t>Biop </a:t>
            </a:r>
            <a:r>
              <a:rPr lang="en-US" b="1" dirty="0" smtClean="0"/>
              <a:t>Conclusions</a:t>
            </a:r>
            <a:br>
              <a:rPr lang="en-US" b="1" dirty="0" smtClean="0"/>
            </a:br>
            <a:r>
              <a:rPr lang="en-US" b="1" dirty="0" smtClean="0"/>
              <a:t>UWR Chinook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9637"/>
            <a:ext cx="8229600" cy="3916363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b="1" dirty="0"/>
              <a:t>Under the </a:t>
            </a:r>
            <a:r>
              <a:rPr lang="en-US" sz="2000" b="1" dirty="0" smtClean="0"/>
              <a:t>PA, </a:t>
            </a:r>
            <a:r>
              <a:rPr lang="en-US" sz="2000" b="1" dirty="0"/>
              <a:t>many of the significant adverse effects on the species </a:t>
            </a:r>
            <a:r>
              <a:rPr lang="en-US" sz="2000" b="1" dirty="0" smtClean="0"/>
              <a:t>&amp; </a:t>
            </a:r>
            <a:r>
              <a:rPr lang="en-US" sz="2000" b="1" dirty="0"/>
              <a:t>its </a:t>
            </a:r>
            <a:r>
              <a:rPr lang="en-US" sz="2000" b="1" dirty="0" smtClean="0"/>
              <a:t>critical habitat </a:t>
            </a:r>
            <a:r>
              <a:rPr lang="en-US" sz="2000" b="1" dirty="0"/>
              <a:t>in the freshwater portion of the action area, which contributed to its current high risk </a:t>
            </a:r>
            <a:r>
              <a:rPr lang="en-US" sz="2000" b="1" dirty="0" smtClean="0"/>
              <a:t>of extinction</a:t>
            </a:r>
            <a:r>
              <a:rPr lang="en-US" sz="2000" b="1" dirty="0"/>
              <a:t>, will continue without providing needed measures including </a:t>
            </a:r>
            <a:r>
              <a:rPr lang="en-US" sz="2000" b="1" i="1" u="sng" dirty="0"/>
              <a:t>effective passage</a:t>
            </a:r>
            <a:r>
              <a:rPr lang="en-US" sz="2000" b="1" dirty="0"/>
              <a:t>, </a:t>
            </a:r>
            <a:r>
              <a:rPr lang="en-US" sz="2000" b="1" dirty="0" smtClean="0"/>
              <a:t>or </a:t>
            </a:r>
            <a:r>
              <a:rPr lang="en-US" sz="2000" b="1" i="1" u="sng" dirty="0" smtClean="0"/>
              <a:t>adequate </a:t>
            </a:r>
            <a:r>
              <a:rPr lang="en-US" sz="2000" b="1" i="1" u="sng" dirty="0"/>
              <a:t>temperature control</a:t>
            </a:r>
            <a:r>
              <a:rPr lang="en-US" sz="2000" b="1" dirty="0"/>
              <a:t>. In addition, the </a:t>
            </a:r>
            <a:r>
              <a:rPr lang="en-US" sz="2000" b="1" dirty="0" smtClean="0"/>
              <a:t>PA will continue the </a:t>
            </a:r>
            <a:r>
              <a:rPr lang="en-US" sz="2000" b="1" i="1" u="sng" dirty="0" smtClean="0"/>
              <a:t>adverse effects on the functioning of PCEs</a:t>
            </a:r>
            <a:r>
              <a:rPr lang="en-US" sz="2000" b="1" dirty="0" smtClean="0"/>
              <a:t> </a:t>
            </a:r>
            <a:r>
              <a:rPr lang="en-US" sz="2000" b="1" dirty="0"/>
              <a:t>that have impaired the ability of </a:t>
            </a:r>
            <a:r>
              <a:rPr lang="en-US" sz="2000" b="1" dirty="0" smtClean="0"/>
              <a:t>CH </a:t>
            </a:r>
            <a:r>
              <a:rPr lang="en-US" sz="2000" b="1" dirty="0"/>
              <a:t>to serve </a:t>
            </a:r>
            <a:r>
              <a:rPr lang="en-US" sz="2000" b="1" dirty="0" smtClean="0"/>
              <a:t>its conservation </a:t>
            </a:r>
            <a:r>
              <a:rPr lang="en-US" sz="2000" b="1" dirty="0"/>
              <a:t>role for the species. </a:t>
            </a:r>
            <a:endParaRPr lang="en-US" sz="2000" b="1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n-US" sz="2000" b="1" dirty="0" smtClean="0"/>
              <a:t>Therefore</a:t>
            </a:r>
            <a:r>
              <a:rPr lang="en-US" sz="2000" b="1" dirty="0"/>
              <a:t>, NMFS concludes that the proposed operation of </a:t>
            </a:r>
            <a:r>
              <a:rPr lang="en-US" sz="2000" b="1" dirty="0" smtClean="0"/>
              <a:t>the Willamette </a:t>
            </a:r>
            <a:r>
              <a:rPr lang="en-US" sz="2000" b="1" dirty="0"/>
              <a:t>Project and associated hatchery mitigation program are likely to jeopardize </a:t>
            </a:r>
            <a:r>
              <a:rPr lang="en-US" sz="2000" b="1" dirty="0" smtClean="0"/>
              <a:t>the continued </a:t>
            </a:r>
            <a:r>
              <a:rPr lang="en-US" sz="2000" b="1" dirty="0"/>
              <a:t>existence of this ESU </a:t>
            </a:r>
            <a:r>
              <a:rPr lang="en-US" sz="2000" b="1" dirty="0" smtClean="0"/>
              <a:t>&amp; to </a:t>
            </a:r>
            <a:r>
              <a:rPr lang="en-US" sz="2000" b="1" dirty="0"/>
              <a:t>destroy or adversely modify its designated </a:t>
            </a:r>
            <a:r>
              <a:rPr lang="en-US" sz="2000" b="1" dirty="0" smtClean="0"/>
              <a:t>critical habitat</a:t>
            </a:r>
            <a:r>
              <a:rPr lang="en-US" sz="2000" b="1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64E2-8CB7-46CB-B0AC-A0BFDCDC6E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7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>
            <a:noAutofit/>
          </a:bodyPr>
          <a:lstStyle/>
          <a:p>
            <a:r>
              <a:rPr lang="en-US" b="1" dirty="0"/>
              <a:t>2008 </a:t>
            </a:r>
            <a:r>
              <a:rPr lang="en-US" b="1" dirty="0" smtClean="0"/>
              <a:t>Biop </a:t>
            </a:r>
            <a:r>
              <a:rPr lang="en-US" b="1" dirty="0" smtClean="0"/>
              <a:t>Conclusions</a:t>
            </a:r>
            <a:br>
              <a:rPr lang="en-US" b="1" dirty="0" smtClean="0"/>
            </a:br>
            <a:r>
              <a:rPr lang="en-US" b="1" dirty="0" smtClean="0"/>
              <a:t>UWR Steelhead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Limiting factors </a:t>
            </a:r>
            <a:r>
              <a:rPr lang="en-US" sz="2000" b="1" dirty="0" smtClean="0"/>
              <a:t>&amp; effects </a:t>
            </a:r>
            <a:r>
              <a:rPr lang="en-US" sz="2000" b="1" dirty="0"/>
              <a:t>of the </a:t>
            </a:r>
            <a:r>
              <a:rPr lang="en-US" sz="2000" b="1" dirty="0" smtClean="0"/>
              <a:t>PA </a:t>
            </a:r>
            <a:r>
              <a:rPr lang="en-US" sz="2000" b="1" dirty="0"/>
              <a:t>on the species and its habitat are similar </a:t>
            </a:r>
            <a:r>
              <a:rPr lang="en-US" sz="2000" b="1" dirty="0" smtClean="0"/>
              <a:t>to those </a:t>
            </a:r>
            <a:r>
              <a:rPr lang="en-US" sz="2000" b="1" dirty="0"/>
              <a:t>described above for UWR Chinook salmon. In this case, two of the four </a:t>
            </a:r>
            <a:r>
              <a:rPr lang="en-US" sz="2000" b="1" dirty="0" smtClean="0"/>
              <a:t>populations occupy </a:t>
            </a:r>
            <a:r>
              <a:rPr lang="en-US" sz="2000" b="1" dirty="0"/>
              <a:t>watersheds where habitat has been significantly degraded by Willamette </a:t>
            </a:r>
            <a:r>
              <a:rPr lang="en-US" sz="2000" b="1" dirty="0" smtClean="0"/>
              <a:t>Project operations</a:t>
            </a:r>
            <a:r>
              <a:rPr lang="en-US" sz="2000" b="1" dirty="0"/>
              <a:t>. The </a:t>
            </a:r>
            <a:r>
              <a:rPr lang="en-US" sz="2000" b="1" dirty="0" smtClean="0"/>
              <a:t>PA will </a:t>
            </a:r>
            <a:r>
              <a:rPr lang="en-US" sz="2000" b="1" dirty="0"/>
              <a:t>continue to prevent </a:t>
            </a:r>
            <a:r>
              <a:rPr lang="en-US" sz="2000" b="1" i="1" u="sng" dirty="0"/>
              <a:t>access</a:t>
            </a:r>
            <a:r>
              <a:rPr lang="en-US" sz="2000" b="1" dirty="0"/>
              <a:t> to some of the </a:t>
            </a:r>
            <a:r>
              <a:rPr lang="en-US" sz="2000" b="1" dirty="0" smtClean="0"/>
              <a:t>important areas used </a:t>
            </a:r>
            <a:r>
              <a:rPr lang="en-US" sz="2000" b="1" dirty="0"/>
              <a:t>historically for spawning, incubation, </a:t>
            </a:r>
            <a:r>
              <a:rPr lang="en-US" sz="2000" b="1" dirty="0" smtClean="0"/>
              <a:t>&amp; larval </a:t>
            </a:r>
            <a:r>
              <a:rPr lang="en-US" sz="2000" b="1" dirty="0"/>
              <a:t>growth </a:t>
            </a:r>
            <a:r>
              <a:rPr lang="en-US" sz="2000" b="1" dirty="0" smtClean="0"/>
              <a:t>&amp; development &amp; will </a:t>
            </a:r>
            <a:r>
              <a:rPr lang="en-US" sz="2000" b="1" dirty="0"/>
              <a:t>impair </a:t>
            </a:r>
            <a:r>
              <a:rPr lang="en-US" sz="2000" b="1" i="1" u="sng" dirty="0" smtClean="0"/>
              <a:t>water </a:t>
            </a:r>
            <a:r>
              <a:rPr lang="en-US" sz="2000" b="1" i="1" u="sng" dirty="0"/>
              <a:t>quantity </a:t>
            </a:r>
            <a:r>
              <a:rPr lang="en-US" sz="2000" b="1" i="1" u="sng" dirty="0" smtClean="0"/>
              <a:t>&amp; quality</a:t>
            </a:r>
            <a:r>
              <a:rPr lang="en-US" sz="2000" b="1" dirty="0"/>
              <a:t>. The </a:t>
            </a:r>
            <a:r>
              <a:rPr lang="en-US" sz="2000" b="1" dirty="0" smtClean="0"/>
              <a:t>PA </a:t>
            </a:r>
            <a:r>
              <a:rPr lang="en-US" sz="2000" b="1" dirty="0"/>
              <a:t>will also continue </a:t>
            </a:r>
            <a:r>
              <a:rPr lang="en-US" sz="2000" b="1" i="1" u="sng" dirty="0"/>
              <a:t>hatchery practices</a:t>
            </a:r>
            <a:r>
              <a:rPr lang="en-US" sz="2000" b="1" dirty="0"/>
              <a:t> </a:t>
            </a:r>
            <a:r>
              <a:rPr lang="en-US" sz="2000" b="1" dirty="0" smtClean="0"/>
              <a:t>that represent </a:t>
            </a:r>
            <a:r>
              <a:rPr lang="en-US" sz="2000" b="1" dirty="0"/>
              <a:t>substantial risk to the development of self-sustaining populations. The </a:t>
            </a:r>
            <a:r>
              <a:rPr lang="en-US" sz="2000" b="1" dirty="0" smtClean="0"/>
              <a:t>improvements implemented </a:t>
            </a:r>
            <a:r>
              <a:rPr lang="en-US" sz="2000" b="1" dirty="0"/>
              <a:t>under the </a:t>
            </a:r>
            <a:r>
              <a:rPr lang="en-US" sz="2000" b="1" dirty="0" smtClean="0"/>
              <a:t>PA will </a:t>
            </a:r>
            <a:r>
              <a:rPr lang="en-US" sz="2000" b="1" dirty="0"/>
              <a:t>not provide needed measures including </a:t>
            </a:r>
            <a:r>
              <a:rPr lang="en-US" sz="2000" b="1" i="1" u="sng" dirty="0" smtClean="0"/>
              <a:t>effective passage</a:t>
            </a:r>
            <a:r>
              <a:rPr lang="en-US" sz="2000" b="1" dirty="0"/>
              <a:t>, or </a:t>
            </a:r>
            <a:r>
              <a:rPr lang="en-US" sz="2000" b="1" i="1" u="sng" dirty="0"/>
              <a:t>adequate temperature control</a:t>
            </a:r>
            <a:r>
              <a:rPr lang="en-US" sz="2000" b="1" dirty="0"/>
              <a:t>. 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b="1" i="1" dirty="0" smtClean="0"/>
              <a:t>Therefore</a:t>
            </a:r>
            <a:r>
              <a:rPr lang="en-US" sz="2000" b="1" i="1" dirty="0"/>
              <a:t>, NMFS concludes that the Proposed Action is </a:t>
            </a:r>
            <a:r>
              <a:rPr lang="en-US" sz="2000" b="1" i="1" dirty="0" smtClean="0"/>
              <a:t>likely to </a:t>
            </a:r>
            <a:r>
              <a:rPr lang="en-US" sz="2000" b="1" i="1" dirty="0"/>
              <a:t>jeopardize the continued existence of this DPS </a:t>
            </a:r>
            <a:r>
              <a:rPr lang="en-US" sz="2000" b="1" i="1" dirty="0" smtClean="0"/>
              <a:t>&amp; to </a:t>
            </a:r>
            <a:r>
              <a:rPr lang="en-US" sz="2000" b="1" i="1" dirty="0"/>
              <a:t>destroy or adversely modify </a:t>
            </a:r>
            <a:r>
              <a:rPr lang="en-US" sz="2000" b="1" i="1" dirty="0" smtClean="0"/>
              <a:t>its designated </a:t>
            </a:r>
            <a:r>
              <a:rPr lang="en-US" sz="2000" b="1" i="1" dirty="0"/>
              <a:t>critical habitat.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64E2-8CB7-46CB-B0AC-A0BFDCDC6E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56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10178</TotalTime>
  <Words>1636</Words>
  <Application>Microsoft Office PowerPoint</Application>
  <PresentationFormat>On-screen Show (4:3)</PresentationFormat>
  <Paragraphs>157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Cambria</vt:lpstr>
      <vt:lpstr>Times New Roman</vt:lpstr>
      <vt:lpstr>1_Office Theme</vt:lpstr>
      <vt:lpstr>QUESTIONS</vt:lpstr>
      <vt:lpstr>50 CFR 402.02, DEFINITIONS</vt:lpstr>
      <vt:lpstr>50 CFR 402.02, DEFINITIONS</vt:lpstr>
      <vt:lpstr>2008 Biop Analytical Approach</vt:lpstr>
      <vt:lpstr>2008 Biop Conclusions Exec Summary</vt:lpstr>
      <vt:lpstr>2008 Biop Conclusions Proposed Action</vt:lpstr>
      <vt:lpstr>2008 Biop Conclusions Proposed Action</vt:lpstr>
      <vt:lpstr>2008 Biop Conclusions UWR Chinook</vt:lpstr>
      <vt:lpstr>2008 Biop Conclusions UWR Steelhead</vt:lpstr>
      <vt:lpstr>2008 Biop Conclusions Other species</vt:lpstr>
      <vt:lpstr>HOW WILL THE NEXT J/DAM ANALYSIS BE DIFFERENT?</vt:lpstr>
      <vt:lpstr>Current Analytical Approach</vt:lpstr>
      <vt:lpstr>ESA Sec.4(f), RECOVERY PLANS</vt:lpstr>
      <vt:lpstr>NWF v. IDAHO (9th Cir, 2008)</vt:lpstr>
      <vt:lpstr>WILD FISH CONSERVANCY  (W.D. Wash, 2010)</vt:lpstr>
      <vt:lpstr>RECOVERY PLAN INFO USEFUL FOR A BIOP</vt:lpstr>
      <vt:lpstr>RELATIONSHIP BETWEEN  RECOVERY PLANS AND BIOPS</vt:lpstr>
      <vt:lpstr>Broad Sense Recovery Goals e.g., Fully Functional Ecosystems</vt:lpstr>
      <vt:lpstr>Broad Sense Recovery Goals Citation </vt:lpstr>
      <vt:lpstr>Why is delay a problem?</vt:lpstr>
      <vt:lpstr>DEMOGRAPHIC EXTINCTION PROCESS</vt:lpstr>
      <vt:lpstr>From: McElhany et al. 2007</vt:lpstr>
      <vt:lpstr>SPECIFIC WILLAMETTE RP  GOALS AND DELISTING CRITERIA</vt:lpstr>
      <vt:lpstr>CAN COMPLIANCE WITH AN RPA AVOID J/DAM WITHOUT  ACHIEVING RECOVERY?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WILLAMETTE BIOP  AND RECOVERY PLAN</dc:title>
  <dc:creator>Marc Liverman</dc:creator>
  <cp:lastModifiedBy>Marc Liverman</cp:lastModifiedBy>
  <cp:revision>83</cp:revision>
  <cp:lastPrinted>2018-08-07T18:58:19Z</cp:lastPrinted>
  <dcterms:created xsi:type="dcterms:W3CDTF">2014-01-06T20:18:53Z</dcterms:created>
  <dcterms:modified xsi:type="dcterms:W3CDTF">2018-09-20T22:38:07Z</dcterms:modified>
</cp:coreProperties>
</file>